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18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1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51DCA5-064B-39E4-E307-6CDBC2B59A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DED6E91-8505-96E9-022C-08EF75C470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28469E-1392-EDE1-E20B-C88FEF208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1A9F0-3502-4564-8D14-5B0C0E03ADBA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3A9922-D674-78DF-934C-45AB56B0A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D2790A-BBC5-D86C-4C1E-3B60E1CC1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ED658-E8F3-475A-AEC9-319D438B61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3159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5E6BC2-390E-5638-04DF-240B7D003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351271E-7893-BFBD-8654-2126A6F5C9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57E4C5-7CAF-EB5F-1532-FD67FA29D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1A9F0-3502-4564-8D14-5B0C0E03ADBA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E5A2BF-EDD8-8E32-B2A7-33529A4F4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A848B6-242F-6E4C-1FEB-34A448CFB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ED658-E8F3-475A-AEC9-319D438B61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285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1591D23-0D87-24BA-B3B0-BC4DFD1002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9C536AA-75B1-9D45-E2AB-C3A2CDFB2F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C200CB-1320-1AC5-558C-4E1E0EE4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1A9F0-3502-4564-8D14-5B0C0E03ADBA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CC6E74-E71D-4573-5E6F-CB102420C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552C84-C940-4BB2-E2B9-D380C30AB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ED658-E8F3-475A-AEC9-319D438B61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9625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C72716-DD53-A43A-9CE4-D224DAA4A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CFF953-8110-5F44-6FB6-1560D67EA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B63B13-8FDC-FD5E-8803-599177BD7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1A9F0-3502-4564-8D14-5B0C0E03ADBA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D623AF-7D21-CFD2-8DEA-A15E11BA6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C7FF19-21A6-1591-F43D-0D0C05F5D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ED658-E8F3-475A-AEC9-319D438B61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158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F8BF4A-6F17-57F7-FD99-6C5EAE87E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8A9A1E-C8A2-069A-77FD-AC6743815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28A226-275B-D9CA-74E3-23DCF336F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1A9F0-3502-4564-8D14-5B0C0E03ADBA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AA29FB-1BAF-2B60-1281-8D82FDF65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001B7F-6FDF-FC8A-4047-B7A1C4C6E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ED658-E8F3-475A-AEC9-319D438B61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055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B2D3BA-179D-71BF-75FB-571C8CA57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F31DF7-E32A-0215-8F1C-8DC3C42FDD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2F6396E-24E3-1E83-5302-28C0BCA3C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DAB82C-193B-FC01-FF10-045CC772E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1A9F0-3502-4564-8D14-5B0C0E03ADBA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BE12D1-324A-2FF4-B7FC-62994CB05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5E53C58-A1DE-9864-0022-7B8E3D712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ED658-E8F3-475A-AEC9-319D438B61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25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074636-D313-9E59-5138-531AA0042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87F192-ADEA-5A5F-75C1-5005E8976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4F0FAD-D795-8707-7868-9B4CABE65F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EB8EE1A-F05D-CE75-E90D-1D64243A27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F741932-0ED0-EA7B-8AFA-5A00C1C64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038FCE7-3DF1-B0AB-9F2E-9F790727E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1A9F0-3502-4564-8D14-5B0C0E03ADBA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7D0E25D-4157-9473-F9AB-2A4E01CA9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BB7CA42-4F71-B383-A26D-3FF5496EC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ED658-E8F3-475A-AEC9-319D438B61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499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FF265D-EC3E-02B9-89ED-6AD51A350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39962EA-2553-1A39-507E-CD0C5B326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1A9F0-3502-4564-8D14-5B0C0E03ADBA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F62A30-C792-4E61-1175-C2070B339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DC86C1-7684-EAEF-81A6-2C6B7E117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ED658-E8F3-475A-AEC9-319D438B61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162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FCDEC37-A3C0-520F-FF2C-4DE6AD1EE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1A9F0-3502-4564-8D14-5B0C0E03ADBA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89B691B-50F0-665B-E906-3F2B3DEF8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3FCB1E-A782-3C35-DC83-67B416D76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ED658-E8F3-475A-AEC9-319D438B61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965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7B7B16-115B-B621-D938-8D5EC6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EE657F-5052-DC4A-8A26-60F19102B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BC7EDE7-9373-C25E-936C-9639C00C12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5A95102-63AB-1CFE-74E6-004B87EDE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1A9F0-3502-4564-8D14-5B0C0E03ADBA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12F043-8D2C-2A8F-E35F-CD4A44CD2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485E876-B4C8-D7D8-BF3E-AB7A41850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ED658-E8F3-475A-AEC9-319D438B61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6975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C430F2-B89B-92B9-35CD-CE582D78F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8E592AC-20B0-B4BB-A85B-87CA445462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045EE7-AD2D-D1C6-210B-B79D8B1CF9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A54867-E9DA-1F54-4731-8A1A7E115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1A9F0-3502-4564-8D14-5B0C0E03ADBA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C8FC70-2255-B738-1D3B-C26EEA575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958ABF-6A1B-E192-0FF9-3E8CA90F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ED658-E8F3-475A-AEC9-319D438B61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2551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11C1A48-9D22-F6BB-53D3-952925B4E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1A4002-B61E-6572-DB21-7CB10D1C9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63CF6C-EB3D-F78C-19D0-C6464174AF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11A9F0-3502-4564-8D14-5B0C0E03ADBA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A1276A-3648-D091-E613-BEBDE678F2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9102D4-6B6E-8669-8BE4-A66BCB88F2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ED658-E8F3-475A-AEC9-319D438B61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387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2.png"/><Relationship Id="rId5" Type="http://schemas.microsoft.com/office/2007/relationships/media" Target="../media/media3.mp4"/><Relationship Id="rId15" Type="http://schemas.openxmlformats.org/officeDocument/2006/relationships/hyperlink" Target="https://modelscope.cn/models/iic/Video-to-Video/summary" TargetMode="External"/><Relationship Id="rId10" Type="http://schemas.openxmlformats.org/officeDocument/2006/relationships/image" Target="../media/image1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ig1_2">
            <a:hlinkClick r:id="" action="ppaction://media"/>
            <a:extLst>
              <a:ext uri="{FF2B5EF4-FFF2-40B4-BE49-F238E27FC236}">
                <a16:creationId xmlns:a16="http://schemas.microsoft.com/office/drawing/2014/main" id="{E582AD0F-4E19-0A58-A911-3AED38A370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517802" y="810742"/>
            <a:ext cx="3240000" cy="2025000"/>
          </a:xfrm>
          <a:prstGeom prst="rect">
            <a:avLst/>
          </a:prstGeom>
        </p:spPr>
      </p:pic>
      <p:pic>
        <p:nvPicPr>
          <p:cNvPr id="5" name="fig1_2">
            <a:hlinkClick r:id="" action="ppaction://media"/>
            <a:extLst>
              <a:ext uri="{FF2B5EF4-FFF2-40B4-BE49-F238E27FC236}">
                <a16:creationId xmlns:a16="http://schemas.microsoft.com/office/drawing/2014/main" id="{670ED92C-78E5-90F4-28E7-E79C2369B66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973802" y="808101"/>
            <a:ext cx="3240000" cy="2024999"/>
          </a:xfrm>
          <a:prstGeom prst="rect">
            <a:avLst/>
          </a:prstGeom>
        </p:spPr>
      </p:pic>
      <p:pic>
        <p:nvPicPr>
          <p:cNvPr id="6" name="fig1_1">
            <a:hlinkClick r:id="" action="ppaction://media"/>
            <a:extLst>
              <a:ext uri="{FF2B5EF4-FFF2-40B4-BE49-F238E27FC236}">
                <a16:creationId xmlns:a16="http://schemas.microsoft.com/office/drawing/2014/main" id="{628BE083-41AF-51BB-1F8B-E82746E825D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973802" y="3207476"/>
            <a:ext cx="3240000" cy="3240000"/>
          </a:xfrm>
          <a:prstGeom prst="rect">
            <a:avLst/>
          </a:prstGeom>
        </p:spPr>
      </p:pic>
      <p:pic>
        <p:nvPicPr>
          <p:cNvPr id="7" name="fig1_1">
            <a:hlinkClick r:id="" action="ppaction://media"/>
            <a:extLst>
              <a:ext uri="{FF2B5EF4-FFF2-40B4-BE49-F238E27FC236}">
                <a16:creationId xmlns:a16="http://schemas.microsoft.com/office/drawing/2014/main" id="{4686B407-93FF-8D8D-348F-AB3CD0F732D8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517802" y="3202192"/>
            <a:ext cx="3240000" cy="3240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34A3D54-2042-960D-D8BC-AEE9F6E19717}"/>
              </a:ext>
            </a:extLst>
          </p:cNvPr>
          <p:cNvSpPr txBox="1"/>
          <p:nvPr/>
        </p:nvSpPr>
        <p:spPr>
          <a:xfrm>
            <a:off x="4517802" y="6447476"/>
            <a:ext cx="67472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camel walking on the snow field, Miyazaki Hayao anime style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99CC8B-7C50-33D0-7919-51E348D5E8EC}"/>
              </a:ext>
            </a:extLst>
          </p:cNvPr>
          <p:cNvSpPr txBox="1"/>
          <p:nvPr/>
        </p:nvSpPr>
        <p:spPr>
          <a:xfrm>
            <a:off x="4493476" y="2852332"/>
            <a:ext cx="7633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mpressionist style, a yellow rubber duck floating on the wave on the sunset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5AA2452-122F-034A-2AEA-7DA72C45729F}"/>
              </a:ext>
            </a:extLst>
          </p:cNvPr>
          <p:cNvSpPr txBox="1"/>
          <p:nvPr/>
        </p:nvSpPr>
        <p:spPr>
          <a:xfrm>
            <a:off x="5593956" y="43915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7A10D2A-8169-5C2C-CFE7-A67C2203B85D}"/>
              </a:ext>
            </a:extLst>
          </p:cNvPr>
          <p:cNvSpPr txBox="1"/>
          <p:nvPr/>
        </p:nvSpPr>
        <p:spPr>
          <a:xfrm>
            <a:off x="9161632" y="43915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SDEdit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AEAC4EB-939A-5A30-F283-E44FD87DF1D2}"/>
              </a:ext>
            </a:extLst>
          </p:cNvPr>
          <p:cNvSpPr txBox="1"/>
          <p:nvPr/>
        </p:nvSpPr>
        <p:spPr>
          <a:xfrm>
            <a:off x="0" y="0"/>
            <a:ext cx="3780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Research Background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92802B7C-F851-C083-DB87-5D0D66CD99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2F9F6EA-94AD-003A-145B-64A727B3A87F}"/>
              </a:ext>
            </a:extLst>
          </p:cNvPr>
          <p:cNvSpPr txBox="1"/>
          <p:nvPr/>
        </p:nvSpPr>
        <p:spPr>
          <a:xfrm>
            <a:off x="239247" y="808101"/>
            <a:ext cx="42542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Enhancement methods for videos based on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SDEdit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often encounter issues of altering original content or amplifying noise, whether utilizing pretrained video diffusion models or newly trained refiner models.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5008304F-1472-58E4-B1D6-8F8DEFCE87C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404" y="2833100"/>
            <a:ext cx="4301398" cy="127680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0E4D5FCF-A9DD-2458-90DE-B075C586CB5C}"/>
              </a:ext>
            </a:extLst>
          </p:cNvPr>
          <p:cNvSpPr txBox="1"/>
          <p:nvPr/>
        </p:nvSpPr>
        <p:spPr>
          <a:xfrm>
            <a:off x="579364" y="4109900"/>
            <a:ext cx="324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Fig. </a:t>
            </a:r>
            <a:r>
              <a:rPr lang="en-US" altLang="zh-C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Pinpline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15"/>
              </a:rPr>
              <a:t>MS-Vid2Vid-XL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6334ED2-7E4E-0F9E-C126-7D438BC3304F}"/>
              </a:ext>
            </a:extLst>
          </p:cNvPr>
          <p:cNvSpPr txBox="1"/>
          <p:nvPr/>
        </p:nvSpPr>
        <p:spPr>
          <a:xfrm>
            <a:off x="469044" y="4930592"/>
            <a:ext cx="35801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To address this issue, we have devised a new 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formulation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and found a straightforward and effective method for solving it.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91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83B7F6F9-C8B4-A187-2E72-DDA17F6888C3}"/>
              </a:ext>
            </a:extLst>
          </p:cNvPr>
          <p:cNvGrpSpPr/>
          <p:nvPr/>
        </p:nvGrpSpPr>
        <p:grpSpPr>
          <a:xfrm>
            <a:off x="5744833" y="660056"/>
            <a:ext cx="5741606" cy="5997450"/>
            <a:chOff x="5779949" y="57044"/>
            <a:chExt cx="6247827" cy="663799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8A82ADE9-8F21-F71B-EA7C-C1606F526447}"/>
                </a:ext>
              </a:extLst>
            </p:cNvPr>
            <p:cNvGrpSpPr/>
            <p:nvPr/>
          </p:nvGrpSpPr>
          <p:grpSpPr>
            <a:xfrm>
              <a:off x="5779949" y="57044"/>
              <a:ext cx="6247827" cy="6637990"/>
              <a:chOff x="5779949" y="57044"/>
              <a:chExt cx="6247827" cy="6637990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CC60E6A7-1D20-79FF-C70F-1138D3EBFC18}"/>
                  </a:ext>
                </a:extLst>
              </p:cNvPr>
              <p:cNvGrpSpPr/>
              <p:nvPr/>
            </p:nvGrpSpPr>
            <p:grpSpPr>
              <a:xfrm>
                <a:off x="5779949" y="57044"/>
                <a:ext cx="6247827" cy="6637990"/>
                <a:chOff x="5779949" y="57044"/>
                <a:chExt cx="6247827" cy="6637990"/>
              </a:xfrm>
            </p:grpSpPr>
            <p:pic>
              <p:nvPicPr>
                <p:cNvPr id="12" name="图片 11" descr="棕色的熊&#10;&#10;描述已自动生成">
                  <a:extLst>
                    <a:ext uri="{FF2B5EF4-FFF2-40B4-BE49-F238E27FC236}">
                      <a16:creationId xmlns:a16="http://schemas.microsoft.com/office/drawing/2014/main" id="{1F4E8B97-EC5D-EE03-DD94-C169DFEDB7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733743" y="4627973"/>
                  <a:ext cx="2067061" cy="2067061"/>
                </a:xfrm>
                <a:prstGeom prst="rect">
                  <a:avLst/>
                </a:prstGeom>
              </p:spPr>
            </p:pic>
            <p:pic>
              <p:nvPicPr>
                <p:cNvPr id="13" name="图片 12" descr="松鼠在吃东西&#10;&#10;描述已自动生成">
                  <a:extLst>
                    <a:ext uri="{FF2B5EF4-FFF2-40B4-BE49-F238E27FC236}">
                      <a16:creationId xmlns:a16="http://schemas.microsoft.com/office/drawing/2014/main" id="{7B3C8338-1676-18E1-FDD8-D5CBDD011E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960715" y="4627973"/>
                  <a:ext cx="2067061" cy="2067061"/>
                </a:xfrm>
                <a:prstGeom prst="rect">
                  <a:avLst/>
                </a:prstGeom>
              </p:spPr>
            </p:pic>
            <p:pic>
              <p:nvPicPr>
                <p:cNvPr id="14" name="图片 13" descr="张着嘴的狗&#10;&#10;中度可信度描述已自动生成">
                  <a:extLst>
                    <a:ext uri="{FF2B5EF4-FFF2-40B4-BE49-F238E27FC236}">
                      <a16:creationId xmlns:a16="http://schemas.microsoft.com/office/drawing/2014/main" id="{816702E5-59E1-0853-3FC5-B2A010D412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33743" y="2331239"/>
                  <a:ext cx="2067061" cy="2067061"/>
                </a:xfrm>
                <a:prstGeom prst="rect">
                  <a:avLst/>
                </a:prstGeom>
              </p:spPr>
            </p:pic>
            <p:pic>
              <p:nvPicPr>
                <p:cNvPr id="15" name="图片 14" descr="图片包含 动物, 关, 鸟, 站&#10;&#10;描述已自动生成">
                  <a:extLst>
                    <a:ext uri="{FF2B5EF4-FFF2-40B4-BE49-F238E27FC236}">
                      <a16:creationId xmlns:a16="http://schemas.microsoft.com/office/drawing/2014/main" id="{BFA0803A-00E6-5AA7-A038-B17E4A76B9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960715" y="2331240"/>
                  <a:ext cx="2067061" cy="2067061"/>
                </a:xfrm>
                <a:prstGeom prst="rect">
                  <a:avLst/>
                </a:prstGeom>
              </p:spPr>
            </p:pic>
            <p:pic>
              <p:nvPicPr>
                <p:cNvPr id="16" name="图片 15" descr="棕色的动物&#10;&#10;描述已自动生成">
                  <a:extLst>
                    <a:ext uri="{FF2B5EF4-FFF2-40B4-BE49-F238E27FC236}">
                      <a16:creationId xmlns:a16="http://schemas.microsoft.com/office/drawing/2014/main" id="{11A23B7E-34E0-B0B4-399B-FB75EBC94E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866547" y="57044"/>
                  <a:ext cx="2066400" cy="2066400"/>
                </a:xfrm>
                <a:prstGeom prst="rect">
                  <a:avLst/>
                </a:prstGeom>
              </p:spPr>
            </p:pic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" name="文本框 16">
                      <a:extLst>
                        <a:ext uri="{FF2B5EF4-FFF2-40B4-BE49-F238E27FC236}">
                          <a16:creationId xmlns:a16="http://schemas.microsoft.com/office/drawing/2014/main" id="{D83B3FA2-E066-65B3-C6E2-665CB0FF526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79949" y="920965"/>
                      <a:ext cx="1978914" cy="37471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</a:t>
                      </a:r>
                      <a:r>
                        <a:rPr kumimoji="1" lang="zh-CN" alt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Video </a:t>
                      </a:r>
                      <a14:m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zh-CN" sz="16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sup>
                          </m:sSup>
                        </m:oMath>
                      </a14:m>
                      <a:endParaRPr kumimoji="1"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>
                <p:sp>
                  <p:nvSpPr>
                    <p:cNvPr id="17" name="文本框 16">
                      <a:extLst>
                        <a:ext uri="{FF2B5EF4-FFF2-40B4-BE49-F238E27FC236}">
                          <a16:creationId xmlns:a16="http://schemas.microsoft.com/office/drawing/2014/main" id="{D83B3FA2-E066-65B3-C6E2-665CB0FF526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79949" y="920965"/>
                      <a:ext cx="1978914" cy="37471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672" t="-5357" b="-214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3B804A55-BF5E-FCD6-F973-961FF9720FF2}"/>
                    </a:ext>
                  </a:extLst>
                </p:cNvPr>
                <p:cNvSpPr txBox="1"/>
                <p:nvPr/>
              </p:nvSpPr>
              <p:spPr>
                <a:xfrm>
                  <a:off x="5779949" y="3163334"/>
                  <a:ext cx="16225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</a:t>
                  </a:r>
                  <a:r>
                    <a:rPr lang="en" altLang="zh-CN" sz="1600" b="0" i="0" dirty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nitial </a:t>
                  </a:r>
                  <a:r>
                    <a:rPr lang="en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</a:t>
                  </a:r>
                  <a:r>
                    <a:rPr lang="en" altLang="zh-CN" sz="1600" b="0" i="0" dirty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stimation</a:t>
                  </a:r>
                  <a:endParaRPr kumimoji="1"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A5285BC6-DC74-DA28-2C44-F9CA16432E19}"/>
                    </a:ext>
                  </a:extLst>
                </p:cNvPr>
                <p:cNvSpPr txBox="1"/>
                <p:nvPr/>
              </p:nvSpPr>
              <p:spPr>
                <a:xfrm>
                  <a:off x="5779949" y="5455861"/>
                  <a:ext cx="118494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Final</a:t>
                  </a:r>
                  <a:r>
                    <a:rPr lang="en" altLang="zh-CN" sz="1600" b="0" i="0" dirty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Result</a:t>
                  </a:r>
                  <a:endParaRPr kumimoji="1"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" name="下箭头 27">
                  <a:extLst>
                    <a:ext uri="{FF2B5EF4-FFF2-40B4-BE49-F238E27FC236}">
                      <a16:creationId xmlns:a16="http://schemas.microsoft.com/office/drawing/2014/main" id="{1E7515B9-690C-04DA-DF22-26C8B4334D0C}"/>
                    </a:ext>
                  </a:extLst>
                </p:cNvPr>
                <p:cNvSpPr/>
                <p:nvPr/>
              </p:nvSpPr>
              <p:spPr>
                <a:xfrm>
                  <a:off x="8687068" y="4409239"/>
                  <a:ext cx="155212" cy="207795"/>
                </a:xfrm>
                <a:prstGeom prst="downArrow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1" name="下箭头 28">
                  <a:extLst>
                    <a:ext uri="{FF2B5EF4-FFF2-40B4-BE49-F238E27FC236}">
                      <a16:creationId xmlns:a16="http://schemas.microsoft.com/office/drawing/2014/main" id="{A962FAE8-642C-6326-8F8D-BDF46EF3ADC4}"/>
                    </a:ext>
                  </a:extLst>
                </p:cNvPr>
                <p:cNvSpPr/>
                <p:nvPr/>
              </p:nvSpPr>
              <p:spPr>
                <a:xfrm>
                  <a:off x="10855341" y="4409239"/>
                  <a:ext cx="155212" cy="207795"/>
                </a:xfrm>
                <a:prstGeom prst="downArrow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2" name="下箭头 29">
                  <a:extLst>
                    <a:ext uri="{FF2B5EF4-FFF2-40B4-BE49-F238E27FC236}">
                      <a16:creationId xmlns:a16="http://schemas.microsoft.com/office/drawing/2014/main" id="{6DA4471B-76AC-FFD5-5E73-2C2F8F179580}"/>
                    </a:ext>
                  </a:extLst>
                </p:cNvPr>
                <p:cNvSpPr/>
                <p:nvPr/>
              </p:nvSpPr>
              <p:spPr>
                <a:xfrm>
                  <a:off x="8932774" y="2131013"/>
                  <a:ext cx="155212" cy="207795"/>
                </a:xfrm>
                <a:prstGeom prst="downArrow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3" name="下箭头 30">
                  <a:extLst>
                    <a:ext uri="{FF2B5EF4-FFF2-40B4-BE49-F238E27FC236}">
                      <a16:creationId xmlns:a16="http://schemas.microsoft.com/office/drawing/2014/main" id="{D25ABCEA-3E74-00B6-442C-ED23A226E9F0}"/>
                    </a:ext>
                  </a:extLst>
                </p:cNvPr>
                <p:cNvSpPr/>
                <p:nvPr/>
              </p:nvSpPr>
              <p:spPr>
                <a:xfrm>
                  <a:off x="10700129" y="2125863"/>
                  <a:ext cx="155212" cy="207795"/>
                </a:xfrm>
                <a:prstGeom prst="downArrow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8B527B53-54E4-25D4-039A-991926474A3E}"/>
                    </a:ext>
                  </a:extLst>
                </p:cNvPr>
                <p:cNvSpPr txBox="1"/>
                <p:nvPr/>
              </p:nvSpPr>
              <p:spPr>
                <a:xfrm>
                  <a:off x="9072176" y="2074921"/>
                  <a:ext cx="62068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Noise1</a:t>
                  </a:r>
                  <a:endParaRPr kumimoji="1"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E02D53B8-37E4-C63F-712C-E7FEA77E2743}"/>
                    </a:ext>
                  </a:extLst>
                </p:cNvPr>
                <p:cNvSpPr txBox="1"/>
                <p:nvPr/>
              </p:nvSpPr>
              <p:spPr>
                <a:xfrm>
                  <a:off x="10883484" y="2074920"/>
                  <a:ext cx="62068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Noise2</a:t>
                  </a:r>
                  <a:endParaRPr kumimoji="1"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11" name="图片 10" descr="图片包含 文本&#10;&#10;描述已自动生成">
                <a:extLst>
                  <a:ext uri="{FF2B5EF4-FFF2-40B4-BE49-F238E27FC236}">
                    <a16:creationId xmlns:a16="http://schemas.microsoft.com/office/drawing/2014/main" id="{C8B14410-FACA-5202-4F18-33D19C37CF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55974" y="3227650"/>
                <a:ext cx="263955" cy="274238"/>
              </a:xfrm>
              <a:prstGeom prst="rect">
                <a:avLst/>
              </a:prstGeom>
            </p:spPr>
          </p:pic>
        </p:grpSp>
        <p:pic>
          <p:nvPicPr>
            <p:cNvPr id="8" name="图片 7" descr="卡通人物&#10;&#10;描述已自动生成">
              <a:extLst>
                <a:ext uri="{FF2B5EF4-FFF2-40B4-BE49-F238E27FC236}">
                  <a16:creationId xmlns:a16="http://schemas.microsoft.com/office/drawing/2014/main" id="{6A7712A8-4DE8-9BCE-00B4-BDE6BE3D7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96090" y="5567731"/>
              <a:ext cx="216387" cy="166677"/>
            </a:xfrm>
            <a:prstGeom prst="rect">
              <a:avLst/>
            </a:prstGeom>
          </p:spPr>
        </p:pic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7770DFFD-AB38-1F4D-210C-F0366A3D7DAA}"/>
              </a:ext>
            </a:extLst>
          </p:cNvPr>
          <p:cNvSpPr txBox="1"/>
          <p:nvPr/>
        </p:nvSpPr>
        <p:spPr>
          <a:xfrm>
            <a:off x="101930" y="833760"/>
            <a:ext cx="5468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SDEdit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video enhancement                                    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20EBA495-2856-DCFD-87A8-D9065EFF68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8054" y="1203092"/>
            <a:ext cx="4870655" cy="816726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7D5D96E1-E7EE-155E-784B-530BFE4EE8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9967" y="2019818"/>
            <a:ext cx="4639322" cy="314369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9BCBFDD3-39C3-FC7C-FEB8-41013856A9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3814" y="904389"/>
            <a:ext cx="1964895" cy="247330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A4D749D8-8601-2705-FE07-8BBD190B7B8E}"/>
              </a:ext>
            </a:extLst>
          </p:cNvPr>
          <p:cNvSpPr txBox="1"/>
          <p:nvPr/>
        </p:nvSpPr>
        <p:spPr>
          <a:xfrm>
            <a:off x="154148" y="2703838"/>
            <a:ext cx="5062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establish formulation to constrain content loss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EAD68B20-D223-8173-DAFE-EB25BA88A48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2048" y="3081838"/>
            <a:ext cx="3378311" cy="682487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AC06B70C-846B-51A9-528A-0F1C7D053ADC}"/>
              </a:ext>
            </a:extLst>
          </p:cNvPr>
          <p:cNvSpPr txBox="1"/>
          <p:nvPr/>
        </p:nvSpPr>
        <p:spPr>
          <a:xfrm>
            <a:off x="176969" y="4073850"/>
            <a:ext cx="46572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primary content loss occurs between the initial estimation  and the reference video during the enhancement process.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redefine our formulation as follows: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E97ACD1C-0B26-24E8-951A-E6E21CFC756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1232" y="5240083"/>
            <a:ext cx="3429127" cy="71810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10319816-7BE7-94A3-0326-31AE33233B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2101" y="5985399"/>
            <a:ext cx="4772631" cy="253296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400B9435-BD08-1CB1-A3E2-2E4F53514C39}"/>
              </a:ext>
            </a:extLst>
          </p:cNvPr>
          <p:cNvSpPr txBox="1"/>
          <p:nvPr/>
        </p:nvSpPr>
        <p:spPr>
          <a:xfrm>
            <a:off x="0" y="0"/>
            <a:ext cx="4673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Definition of Formulation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793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1512FD9-70AC-C93E-6C5B-D43E31A02AC0}"/>
              </a:ext>
            </a:extLst>
          </p:cNvPr>
          <p:cNvSpPr txBox="1"/>
          <p:nvPr/>
        </p:nvSpPr>
        <p:spPr>
          <a:xfrm>
            <a:off x="0" y="0"/>
            <a:ext cx="4314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Solution to Formulation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C3ABA3-0CFD-A313-119E-CF559A040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2" y="784830"/>
            <a:ext cx="9469912" cy="73708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7BCAAE1-E650-8816-A913-5A37D7A78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26" y="1783523"/>
            <a:ext cx="8439689" cy="72554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3EB5133-1E88-212F-34C5-6717342705D9}"/>
              </a:ext>
            </a:extLst>
          </p:cNvPr>
          <p:cNvSpPr txBox="1"/>
          <p:nvPr/>
        </p:nvSpPr>
        <p:spPr>
          <a:xfrm>
            <a:off x="0" y="523220"/>
            <a:ext cx="6155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 of the optimisation objective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A62E074-3680-8F5C-1EED-2D71280B6D1F}"/>
              </a:ext>
            </a:extLst>
          </p:cNvPr>
          <p:cNvSpPr txBox="1"/>
          <p:nvPr/>
        </p:nvSpPr>
        <p:spPr>
          <a:xfrm>
            <a:off x="0" y="1521913"/>
            <a:ext cx="6155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Optimisation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based on Fixed Point Iteration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 descr="图表, 箱线图&#10;&#10;描述已自动生成">
            <a:extLst>
              <a:ext uri="{FF2B5EF4-FFF2-40B4-BE49-F238E27FC236}">
                <a16:creationId xmlns:a16="http://schemas.microsoft.com/office/drawing/2014/main" id="{FB98712B-DD70-D889-9D89-E34569EE44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01474"/>
            <a:ext cx="5174401" cy="386027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AFDE713-D80C-B9A4-41D1-66E4E400D5F9}"/>
              </a:ext>
            </a:extLst>
          </p:cNvPr>
          <p:cNvSpPr txBox="1"/>
          <p:nvPr/>
        </p:nvSpPr>
        <p:spPr>
          <a:xfrm>
            <a:off x="6020586" y="2520606"/>
            <a:ext cx="4303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2) 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Experimental verification of convergence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FE3E021-E17A-96CE-8751-6732866D9CE9}"/>
              </a:ext>
            </a:extLst>
          </p:cNvPr>
          <p:cNvSpPr txBox="1"/>
          <p:nvPr/>
        </p:nvSpPr>
        <p:spPr>
          <a:xfrm>
            <a:off x="324539" y="2509070"/>
            <a:ext cx="4303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1) Essential Relationship with ILVR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3C9E9AA-E73A-78DA-33D4-58626B6C6C38}"/>
              </a:ext>
            </a:extLst>
          </p:cNvPr>
          <p:cNvSpPr txBox="1"/>
          <p:nvPr/>
        </p:nvSpPr>
        <p:spPr>
          <a:xfrm>
            <a:off x="538362" y="4380843"/>
            <a:ext cx="48561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Essentially, during each iteration, a replacement on the low-frequency domain resembling LIVR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956214A-FDA3-19B2-19C9-4EA75D1CB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266" y="5027174"/>
            <a:ext cx="4606317" cy="43105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5192C10-FBC3-6161-B075-79706450B3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254" y="3151548"/>
            <a:ext cx="5126340" cy="99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83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2409781-E05C-1AF2-4C5E-0FE9A488268C}"/>
              </a:ext>
            </a:extLst>
          </p:cNvPr>
          <p:cNvSpPr txBox="1"/>
          <p:nvPr/>
        </p:nvSpPr>
        <p:spPr>
          <a:xfrm>
            <a:off x="0" y="0"/>
            <a:ext cx="323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Noise Calibration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7CB4FE-FDA2-04E0-9BFD-278B1AA0F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2" y="523220"/>
            <a:ext cx="6846219" cy="34714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CB6C34-8AB0-3265-EBB4-C70442398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2" y="4291446"/>
            <a:ext cx="7072602" cy="22311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8FA3A89-DCBA-7C1E-CB56-9C8CFBF70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8647" y="1610591"/>
            <a:ext cx="4563214" cy="389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24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186</Words>
  <Application>Microsoft Office PowerPoint</Application>
  <PresentationFormat>宽屏</PresentationFormat>
  <Paragraphs>24</Paragraphs>
  <Slides>4</Slides>
  <Notes>0</Notes>
  <HiddenSlides>0</HiddenSlides>
  <MMClips>4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1" baseType="lpstr">
      <vt:lpstr>等线</vt:lpstr>
      <vt:lpstr>等线 Light</vt:lpstr>
      <vt:lpstr>黑体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T163582</dc:creator>
  <cp:lastModifiedBy>T163582</cp:lastModifiedBy>
  <cp:revision>56</cp:revision>
  <dcterms:created xsi:type="dcterms:W3CDTF">2024-07-10T02:01:04Z</dcterms:created>
  <dcterms:modified xsi:type="dcterms:W3CDTF">2024-07-10T04:08:17Z</dcterms:modified>
</cp:coreProperties>
</file>